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7" r:id="rId5"/>
    <p:sldId id="271" r:id="rId6"/>
    <p:sldId id="269" r:id="rId7"/>
    <p:sldId id="270" r:id="rId8"/>
    <p:sldId id="272" r:id="rId9"/>
    <p:sldId id="26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42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12863-F5E1-41D1-86BB-F3393108B2EE}" type="datetimeFigureOut">
              <a:rPr lang="zh-CN" altLang="en-US" smtClean="0"/>
              <a:pPr/>
              <a:t>2020/4/5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F564-C174-4756-BC40-29DF5CF1EF8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5417" y="1320081"/>
            <a:ext cx="12012473" cy="2688646"/>
          </a:xfrm>
        </p:spPr>
        <p:txBody>
          <a:bodyPr>
            <a:noAutofit/>
          </a:bodyPr>
          <a:lstStyle/>
          <a:p>
            <a:r>
              <a:rPr lang="zh-CN" altLang="zh-CN" b="1" dirty="0">
                <a:solidFill>
                  <a:srgbClr val="C0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/>
            </a:r>
            <a:br>
              <a:rPr lang="zh-CN" altLang="zh-CN" b="1" dirty="0">
                <a:solidFill>
                  <a:srgbClr val="C0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</a:br>
            <a:endParaRPr lang="zh-CN" altLang="en-US" b="1" dirty="0">
              <a:solidFill>
                <a:srgbClr val="C00000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41254" y="1618278"/>
            <a:ext cx="9144000" cy="2884711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zh-CN" altLang="en-US" sz="4400" b="1" dirty="0" smtClean="0"/>
              <a:t>棠中一</a:t>
            </a:r>
            <a:r>
              <a:rPr lang="zh-CN" altLang="en-US" sz="4400" b="1" dirty="0" smtClean="0"/>
              <a:t>本</a:t>
            </a:r>
            <a:r>
              <a:rPr lang="zh-CN" altLang="en-US" sz="4400" b="1" dirty="0" smtClean="0"/>
              <a:t>边缘学生工作的思考与策略</a:t>
            </a:r>
            <a:endParaRPr lang="en-US" altLang="zh-CN" sz="4400" b="1" dirty="0" smtClean="0"/>
          </a:p>
          <a:p>
            <a:pPr>
              <a:lnSpc>
                <a:spcPct val="200000"/>
              </a:lnSpc>
            </a:pPr>
            <a:endParaRPr lang="en-US" altLang="zh-CN" b="1" dirty="0" smtClean="0"/>
          </a:p>
          <a:p>
            <a:pPr>
              <a:lnSpc>
                <a:spcPct val="200000"/>
              </a:lnSpc>
            </a:pPr>
            <a:r>
              <a:rPr lang="zh-CN" altLang="en-US" b="1" dirty="0" smtClean="0"/>
              <a:t>四川省双流棠湖中学    朱元根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1787" y="588010"/>
            <a:ext cx="10930255" cy="4351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58970" y="620020"/>
            <a:ext cx="10515600" cy="915482"/>
          </a:xfrm>
        </p:spPr>
        <p:txBody>
          <a:bodyPr>
            <a:normAutofit/>
          </a:bodyPr>
          <a:lstStyle/>
          <a:p>
            <a:r>
              <a:rPr lang="zh-CN" altLang="zh-CN" sz="2800" b="1" dirty="0" smtClean="0">
                <a:latin typeface="微软雅黑" pitchFamily="34" charset="-122"/>
                <a:ea typeface="微软雅黑" pitchFamily="34" charset="-122"/>
              </a:rPr>
              <a:t>一、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两次考试的关联数据分析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870697" y="1546482"/>
            <a:ext cx="10515600" cy="802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（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）样本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选择：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高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2018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级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2019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年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12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月联考和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2020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年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月市调考成绩</a:t>
            </a:r>
            <a:endParaRPr lang="zh-CN" altLang="en-US" sz="2400" dirty="0">
              <a:latin typeface="微软雅黑" pitchFamily="34" charset="-122"/>
              <a:ea typeface="微软雅黑" pitchFamily="34" charset="-122"/>
              <a:cs typeface="黑体" panose="02010609060101010101" pitchFamily="49" charset="-122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803696" y="2333997"/>
            <a:ext cx="10713085" cy="36872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时间间隔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短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：两次考试时间相隔约两周，不到二十天。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  <a:cs typeface="黑体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划线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范围基本一致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：均以联盟校划线为标准，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12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月理科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高线总人数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5281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人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，文科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高线总人数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为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1408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人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。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月调考理科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高线总人数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为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5292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人，文科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高线总人数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为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1407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人。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黑体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成绩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基本稳定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：我校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12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月理科高线上线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485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人，文科高线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175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人，合计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660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人。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月调考理科高线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483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人，文科高线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187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人，合计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670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  <a:cs typeface="黑体" panose="02010609060101010101" pitchFamily="49" charset="-122"/>
              </a:rPr>
              <a:t>人。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0178" y="859466"/>
            <a:ext cx="10515600" cy="5196278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两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次考试发展稳定学生情况。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理科共有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449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人在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月调考中仍然上高线，占比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92.6%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；线下学生进入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34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人。文科共有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158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人在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月调考中仍然上高线，占比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90.3%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；线下学生进入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人。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）变化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学生位次分布：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理科在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350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名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——550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名之间，其中有一个学生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582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名，一个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605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名。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基准线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70%—120%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之间。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文科在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109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名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——250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名之间，其中有一个学生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292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名。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基准线</a:t>
            </a:r>
            <a:r>
              <a:rPr lang="en-US" altLang="zh-CN" sz="2400" b="1" dirty="0" smtClean="0">
                <a:latin typeface="微软雅黑" pitchFamily="34" charset="-122"/>
                <a:ea typeface="微软雅黑" pitchFamily="34" charset="-122"/>
              </a:rPr>
              <a:t>60%—145%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883" y="844219"/>
            <a:ext cx="10817524" cy="1227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）线</a:t>
            </a:r>
            <a:r>
              <a:rPr lang="zh-CN" altLang="en-US" sz="2800" b="1" dirty="0" smtClean="0"/>
              <a:t>上边缘学生学科分布情况</a:t>
            </a:r>
          </a:p>
          <a:p>
            <a:pPr>
              <a:lnSpc>
                <a:spcPct val="150000"/>
              </a:lnSpc>
            </a:pPr>
            <a:endParaRPr lang="zh-CN" altLang="en-US" sz="24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979577" y="1944617"/>
          <a:ext cx="1014849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124"/>
                <a:gridCol w="2537124"/>
                <a:gridCol w="2537124"/>
                <a:gridCol w="25371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科类：理科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475</a:t>
                      </a:r>
                      <a:r>
                        <a:rPr lang="zh-CN" altLang="en-US" sz="2400" dirty="0" smtClean="0"/>
                        <a:t>分</a:t>
                      </a:r>
                      <a:r>
                        <a:rPr lang="en-US" altLang="zh-CN" sz="2400" dirty="0" smtClean="0"/>
                        <a:t>—515</a:t>
                      </a:r>
                      <a:r>
                        <a:rPr lang="zh-CN" altLang="en-US" sz="2400" dirty="0" smtClean="0"/>
                        <a:t>分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475</a:t>
                      </a:r>
                      <a:r>
                        <a:rPr lang="zh-CN" altLang="en-US" sz="2400" dirty="0" smtClean="0"/>
                        <a:t>分</a:t>
                      </a:r>
                      <a:r>
                        <a:rPr lang="en-US" altLang="zh-CN" sz="2400" dirty="0" smtClean="0"/>
                        <a:t>—480</a:t>
                      </a:r>
                      <a:r>
                        <a:rPr lang="zh-CN" altLang="en-US" sz="2400" dirty="0" smtClean="0"/>
                        <a:t>分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475</a:t>
                      </a:r>
                      <a:r>
                        <a:rPr lang="zh-CN" altLang="en-US" sz="2400" dirty="0" smtClean="0"/>
                        <a:t>分</a:t>
                      </a:r>
                      <a:r>
                        <a:rPr lang="en-US" altLang="zh-CN" sz="2400" dirty="0" smtClean="0"/>
                        <a:t>—485</a:t>
                      </a:r>
                      <a:r>
                        <a:rPr lang="zh-CN" altLang="en-US" sz="2400" dirty="0" smtClean="0"/>
                        <a:t>分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总分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141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22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40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语文（未上线）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49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8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15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数学（未上线）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44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12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20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英语（未上线）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37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7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11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物理（未上线）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42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10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18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化学（未上线）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41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10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18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生物（未上线）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40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9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9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86926" y="3634074"/>
          <a:ext cx="9885873" cy="2482445"/>
        </p:xfrm>
        <a:graphic>
          <a:graphicData uri="http://schemas.openxmlformats.org/drawingml/2006/table">
            <a:tbl>
              <a:tblPr/>
              <a:tblGrid>
                <a:gridCol w="773863"/>
                <a:gridCol w="773863"/>
                <a:gridCol w="1074810"/>
                <a:gridCol w="1107055"/>
                <a:gridCol w="773863"/>
                <a:gridCol w="773863"/>
                <a:gridCol w="773863"/>
                <a:gridCol w="773863"/>
                <a:gridCol w="773863"/>
                <a:gridCol w="773863"/>
                <a:gridCol w="773863"/>
                <a:gridCol w="739241"/>
              </a:tblGrid>
              <a:tr h="1938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郭磊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理科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24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汪大山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tz194)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肖光明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100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113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99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38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43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83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476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938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唐茂洋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理科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吴梦莎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tz617)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吴成年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101.5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111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111.5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27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52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73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476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938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何为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理科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麦兴章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tz441)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麦兴章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102.5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77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52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69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80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475.5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938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邓盛林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理科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3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陈晓燕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tz015)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陈晓燕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101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98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97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34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66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79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475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938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罗海洋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理科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17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李鹏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tz093)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李鹏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99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109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50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53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69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475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21433" y="804611"/>
          <a:ext cx="9868625" cy="2482445"/>
        </p:xfrm>
        <a:graphic>
          <a:graphicData uri="http://schemas.openxmlformats.org/drawingml/2006/table">
            <a:tbl>
              <a:tblPr/>
              <a:tblGrid>
                <a:gridCol w="769817"/>
                <a:gridCol w="769817"/>
                <a:gridCol w="1069189"/>
                <a:gridCol w="1101266"/>
                <a:gridCol w="769817"/>
                <a:gridCol w="769817"/>
                <a:gridCol w="769817"/>
                <a:gridCol w="769817"/>
                <a:gridCol w="769817"/>
                <a:gridCol w="769817"/>
                <a:gridCol w="769817"/>
                <a:gridCol w="769817"/>
              </a:tblGrid>
              <a:tr h="1938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何美坪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理科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13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罗玲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tz376)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罗玲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114.5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118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38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84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514.5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938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冉文昊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理科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17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李鹏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tz093)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廖勤生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101.5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107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108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49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67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82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514.5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938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杜森坵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理科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23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郑马莲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tz405)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郑马莲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118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98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113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62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78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514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938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吴诗瑶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理科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4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张成飞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tz513)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张倩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110.5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116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109.5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58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75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514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9380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干今朝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理科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9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李世强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tz095)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杨嘉宏</a:t>
                      </a:r>
                    </a:p>
                  </a:txBody>
                  <a:tcPr marL="8809" marR="8809" marT="88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99.5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122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94.5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51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75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72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514</a:t>
                      </a:r>
                    </a:p>
                  </a:txBody>
                  <a:tcPr marL="8809" marR="8809" marT="88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45070" y="745545"/>
          <a:ext cx="10148496" cy="4671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124"/>
                <a:gridCol w="2537124"/>
                <a:gridCol w="2537124"/>
                <a:gridCol w="2537124"/>
              </a:tblGrid>
              <a:tr h="73267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科类：文科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511</a:t>
                      </a:r>
                      <a:r>
                        <a:rPr lang="zh-CN" altLang="en-US" sz="2400" dirty="0" smtClean="0"/>
                        <a:t>分</a:t>
                      </a:r>
                      <a:r>
                        <a:rPr lang="en-US" altLang="zh-CN" sz="2400" dirty="0" smtClean="0"/>
                        <a:t>—551</a:t>
                      </a:r>
                      <a:r>
                        <a:rPr lang="zh-CN" altLang="en-US" sz="2400" dirty="0" smtClean="0"/>
                        <a:t>分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511</a:t>
                      </a:r>
                      <a:r>
                        <a:rPr lang="zh-CN" altLang="en-US" sz="2400" dirty="0" smtClean="0"/>
                        <a:t>分</a:t>
                      </a:r>
                      <a:r>
                        <a:rPr lang="en-US" altLang="zh-CN" sz="2400" dirty="0" smtClean="0"/>
                        <a:t>—516</a:t>
                      </a:r>
                      <a:r>
                        <a:rPr lang="zh-CN" altLang="en-US" sz="2400" dirty="0" smtClean="0"/>
                        <a:t>分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511</a:t>
                      </a:r>
                      <a:r>
                        <a:rPr lang="zh-CN" altLang="en-US" sz="2400" dirty="0" smtClean="0"/>
                        <a:t>分</a:t>
                      </a:r>
                      <a:r>
                        <a:rPr lang="en-US" altLang="zh-CN" sz="2400" dirty="0" smtClean="0"/>
                        <a:t>—521</a:t>
                      </a:r>
                      <a:r>
                        <a:rPr lang="zh-CN" altLang="en-US" sz="2400" dirty="0" smtClean="0"/>
                        <a:t>分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2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总分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71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15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23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92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语文（未上线）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23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8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8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6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数学（未上线）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14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6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9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5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英语（未上线）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23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6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10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3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政治（未上线）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19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5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10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5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历史（未上线）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37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7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10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8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地理（未上线）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30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9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15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90445" y="3815851"/>
          <a:ext cx="9696093" cy="2486025"/>
        </p:xfrm>
        <a:graphic>
          <a:graphicData uri="http://schemas.openxmlformats.org/drawingml/2006/table">
            <a:tbl>
              <a:tblPr/>
              <a:tblGrid>
                <a:gridCol w="881463"/>
                <a:gridCol w="881463"/>
                <a:gridCol w="881463"/>
                <a:gridCol w="881463"/>
                <a:gridCol w="881463"/>
                <a:gridCol w="881463"/>
                <a:gridCol w="881463"/>
                <a:gridCol w="881463"/>
                <a:gridCol w="881463"/>
                <a:gridCol w="881463"/>
                <a:gridCol w="88146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曾锦阳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27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邱君益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tz172)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罗琪文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21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向阳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tz236)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郑嘉玟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31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张清桂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tz503)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511.5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张艺铃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29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孟海军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tz158)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511.5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郭熳荞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27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邱君益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tz172)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73188" y="707366"/>
          <a:ext cx="9696093" cy="2983230"/>
        </p:xfrm>
        <a:graphic>
          <a:graphicData uri="http://schemas.openxmlformats.org/drawingml/2006/table">
            <a:tbl>
              <a:tblPr/>
              <a:tblGrid>
                <a:gridCol w="881463"/>
                <a:gridCol w="881463"/>
                <a:gridCol w="881463"/>
                <a:gridCol w="881463"/>
                <a:gridCol w="881463"/>
                <a:gridCol w="881463"/>
                <a:gridCol w="881463"/>
                <a:gridCol w="881463"/>
                <a:gridCol w="881463"/>
                <a:gridCol w="881463"/>
                <a:gridCol w="881463"/>
              </a:tblGrid>
              <a:tr h="25573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袁馨羽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33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李吉兵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tz085)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550.5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573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张媛媛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29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孟海军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tz158)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573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赵怡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27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邱君益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tz172)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116.5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573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费榆佳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29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孟海军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tz158)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104.5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548.5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573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江嘉懿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28</a:t>
                      </a:r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林育飞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tz487)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573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微软雅黑"/>
                        </a:rPr>
                        <a:t>庄子慧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文科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高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2018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级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34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微软雅黑"/>
                        </a:rPr>
                        <a:t>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蔡果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tz420)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114.5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115.5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6160" y="1690778"/>
            <a:ext cx="10110159" cy="244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200" b="1" dirty="0" smtClean="0"/>
              <a:t>（</a:t>
            </a:r>
            <a:r>
              <a:rPr lang="en-US" altLang="zh-CN" sz="3200" b="1" dirty="0" smtClean="0"/>
              <a:t>5</a:t>
            </a:r>
            <a:r>
              <a:rPr lang="zh-CN" altLang="en-US" sz="3200" b="1" dirty="0" smtClean="0"/>
              <a:t>）基本结论：</a:t>
            </a:r>
            <a:endParaRPr lang="en-US" altLang="zh-CN" sz="3200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400" b="1" dirty="0" smtClean="0"/>
              <a:t>两</a:t>
            </a:r>
            <a:r>
              <a:rPr lang="zh-CN" altLang="en-US" sz="2400" b="1" dirty="0" smtClean="0"/>
              <a:t>次考试之间学生的能力和水平没有质的变化，关键在考试发挥。</a:t>
            </a:r>
            <a:endParaRPr lang="en-US" altLang="zh-CN" sz="2400" b="1" dirty="0" smtClean="0"/>
          </a:p>
          <a:p>
            <a:pPr>
              <a:lnSpc>
                <a:spcPct val="200000"/>
              </a:lnSpc>
              <a:buFont typeface="Wingdings" pitchFamily="2" charset="2"/>
              <a:buChar char="u"/>
            </a:pPr>
            <a:r>
              <a:rPr lang="zh-CN" altLang="en-US" sz="2400" b="1" dirty="0" smtClean="0"/>
              <a:t>影响边缘学生变化的因素未必是仅有薄弱学科，同样包括优势学科。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42204" y="828136"/>
            <a:ext cx="97305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二、边缘生学生教学工作策略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、关注学生应试心理。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学科教师不仅是知识的传授者，学习方法的指导者，更应该是心理调节的按摩师。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、关注学生应试技巧。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学科教师要研究应试技巧，然后指导学生掌握学科应试技巧，训练学生内化学科应试技巧。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、关注每一个边缘学生。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学科教师不仅要强化对边缘学生薄弱学科的个别辅导工作，更应该提升每一个边缘学生的学科水平与能力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，包括相对优势的学科，务求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稳定发挥。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、信任线下边缘学生。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学科教师要信任线下边缘学生，相信他们每一个都有上重点的可能，给予更多的关注、更多的鼓励，更多的辅导。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三、总体判断：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棠中教学质量新的增长点在对高线边缘学生的</a:t>
            </a: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个体研究，个体关注鼓励，个性化辅导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1094</Words>
  <Application>WPS 演示</Application>
  <PresentationFormat>自定义</PresentationFormat>
  <Paragraphs>331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主题​​</vt:lpstr>
      <vt:lpstr> </vt:lpstr>
      <vt:lpstr>一、两次考试的关联数据分析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众志成城抗疫情   齐心协力保教学 </dc:title>
  <dc:creator>周 映</dc:creator>
  <cp:lastModifiedBy>admin</cp:lastModifiedBy>
  <cp:revision>20</cp:revision>
  <dcterms:created xsi:type="dcterms:W3CDTF">2020-02-14T08:05:00Z</dcterms:created>
  <dcterms:modified xsi:type="dcterms:W3CDTF">2020-04-05T01:31:29Z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